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645" r:id="rId2"/>
    <p:sldId id="708" r:id="rId3"/>
    <p:sldId id="696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722" r:id="rId15"/>
    <p:sldId id="723" r:id="rId16"/>
    <p:sldId id="724" r:id="rId17"/>
    <p:sldId id="656" r:id="rId18"/>
    <p:sldId id="657" r:id="rId19"/>
    <p:sldId id="658" r:id="rId20"/>
    <p:sldId id="659" r:id="rId21"/>
    <p:sldId id="661" r:id="rId22"/>
    <p:sldId id="662" r:id="rId23"/>
    <p:sldId id="663" r:id="rId24"/>
    <p:sldId id="660" r:id="rId25"/>
    <p:sldId id="665" r:id="rId26"/>
    <p:sldId id="667" r:id="rId27"/>
    <p:sldId id="664" r:id="rId28"/>
    <p:sldId id="673" r:id="rId29"/>
    <p:sldId id="674" r:id="rId30"/>
    <p:sldId id="675" r:id="rId31"/>
    <p:sldId id="676" r:id="rId32"/>
    <p:sldId id="677" r:id="rId33"/>
    <p:sldId id="683" r:id="rId34"/>
    <p:sldId id="684" r:id="rId35"/>
    <p:sldId id="685" r:id="rId36"/>
    <p:sldId id="680" r:id="rId37"/>
    <p:sldId id="688" r:id="rId38"/>
    <p:sldId id="681" r:id="rId39"/>
    <p:sldId id="689" r:id="rId40"/>
    <p:sldId id="690" r:id="rId41"/>
    <p:sldId id="691" r:id="rId42"/>
    <p:sldId id="692" r:id="rId43"/>
    <p:sldId id="693" r:id="rId44"/>
    <p:sldId id="694" r:id="rId45"/>
    <p:sldId id="695" r:id="rId46"/>
    <p:sldId id="698" r:id="rId47"/>
    <p:sldId id="701" r:id="rId48"/>
    <p:sldId id="699" r:id="rId49"/>
    <p:sldId id="700" r:id="rId50"/>
    <p:sldId id="709" r:id="rId51"/>
    <p:sldId id="702" r:id="rId52"/>
    <p:sldId id="703" r:id="rId53"/>
    <p:sldId id="704" r:id="rId54"/>
    <p:sldId id="705" r:id="rId55"/>
    <p:sldId id="706" r:id="rId56"/>
    <p:sldId id="707" r:id="rId57"/>
    <p:sldId id="710" r:id="rId58"/>
    <p:sldId id="711" r:id="rId59"/>
    <p:sldId id="712" r:id="rId60"/>
    <p:sldId id="713" r:id="rId61"/>
    <p:sldId id="714" r:id="rId62"/>
    <p:sldId id="715" r:id="rId63"/>
    <p:sldId id="716" r:id="rId64"/>
    <p:sldId id="717" r:id="rId65"/>
    <p:sldId id="719" r:id="rId66"/>
    <p:sldId id="720" r:id="rId67"/>
    <p:sldId id="721" r:id="rId68"/>
    <p:sldId id="687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21" autoAdjust="0"/>
    <p:restoredTop sz="91410" autoAdjust="0"/>
  </p:normalViewPr>
  <p:slideViewPr>
    <p:cSldViewPr>
      <p:cViewPr>
        <p:scale>
          <a:sx n="98" d="100"/>
          <a:sy n="98" d="100"/>
        </p:scale>
        <p:origin x="200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July 29,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0.gif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0.gif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0.gif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4" Type="http://schemas.openxmlformats.org/officeDocument/2006/relationships/image" Target="../media/image520.png"/><Relationship Id="rId5" Type="http://schemas.openxmlformats.org/officeDocument/2006/relationships/image" Target="../media/image530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g"/><Relationship Id="rId12" Type="http://schemas.openxmlformats.org/officeDocument/2006/relationships/image" Target="../media/image20.gif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9" Type="http://schemas.openxmlformats.org/officeDocument/2006/relationships/image" Target="../media/image17.jpg"/><Relationship Id="rId10" Type="http://schemas.openxmlformats.org/officeDocument/2006/relationships/image" Target="../media/image1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.wdp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jpeg"/><Relationship Id="rId3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5.jpeg"/><Relationship Id="rId7" Type="http://schemas.openxmlformats.org/officeDocument/2006/relationships/image" Target="../media/image26.jp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0.gif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86767"/>
            <a:ext cx="885698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Generative Adversarial Network</a:t>
            </a:r>
            <a:endParaRPr lang="en-US" altLang="ko-KR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82" y="1268760"/>
            <a:ext cx="7256436" cy="547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608" y="5013176"/>
            <a:ext cx="6768752" cy="1080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05097" y="2579045"/>
            <a:ext cx="1840508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직사각형 214"/>
              <p:cNvSpPr/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Fixed G, maximize </a:t>
                </a:r>
                <a:r>
                  <a:rPr lang="en-US" altLang="ko-KR" dirty="0" smtClean="0"/>
                  <a:t>V:</a:t>
                </a:r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From </a:t>
                </a:r>
                <a:r>
                  <a:rPr lang="en-US" altLang="ko-KR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1600" b="0" i="1" smtClean="0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ko-KR" sz="1600" i="1">
                                                              <a:latin typeface="Cambria Math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ko-KR" sz="1600" i="1">
                                                                  <a:latin typeface="Cambria Math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altLang="ko-KR" sz="1600" i="1">
                                                                      <a:latin typeface="Cambria Math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dirty="0" smtClean="0"/>
              </a:p>
              <a:p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Binary Classification (logistic loss):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 smtClean="0"/>
                  <a:t>Sample from data: label=1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Sample from generator: label = 0</a:t>
                </a:r>
                <a:endParaRPr lang="en-US" altLang="ko-KR" b="0" dirty="0" smtClean="0"/>
              </a:p>
              <a:p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5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blipFill rotWithShape="1">
                <a:blip r:embed="rId6"/>
                <a:stretch>
                  <a:fillRect l="-479" t="-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894" y="5524529"/>
            <a:ext cx="510540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TextBox 216"/>
          <p:cNvSpPr txBox="1"/>
          <p:nvPr/>
        </p:nvSpPr>
        <p:spPr>
          <a:xfrm>
            <a:off x="6788549" y="5344148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43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985344" y="2629640"/>
            <a:ext cx="549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Fixed D, minimize V(G):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0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000" dirty="0" smtClean="0"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0" name="그림 2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543" y="5331764"/>
            <a:ext cx="3629025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6106823" y="5047091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81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17" y="1124744"/>
            <a:ext cx="7996566" cy="527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1816" y="3442401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817" y="4923382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6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81" y="1565189"/>
            <a:ext cx="6968038" cy="5046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207529"/>
            <a:ext cx="255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Generated Samples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2030" y="707581"/>
            <a:ext cx="319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Nearest training example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30142" y="1076913"/>
            <a:ext cx="208415" cy="57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675017" y="1084445"/>
            <a:ext cx="763540" cy="570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14998"/>
            <a:ext cx="8496300" cy="247094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It 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2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54350"/>
            <a:ext cx="8496300" cy="399223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Some Theoretical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75856" y="2132856"/>
            <a:ext cx="2664296" cy="7200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896" y="1119188"/>
            <a:ext cx="830620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Some Theoretical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71800" y="4941168"/>
            <a:ext cx="3456384" cy="4320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6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593109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mtClean="0"/>
              <a:t>Alec Radford, Luke Metz and Soumith Chintala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582756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+mn-lt"/>
              </a:rPr>
              <a:t>Unsupervised Representation Learning with </a:t>
            </a:r>
            <a:r>
              <a:rPr lang="en-US" altLang="ko-KR" sz="4400" b="1" dirty="0" smtClean="0">
                <a:latin typeface="+mn-lt"/>
              </a:rPr>
              <a:t>Deep Convolutional</a:t>
            </a:r>
            <a:r>
              <a:rPr lang="en-US" altLang="ko-KR" sz="4400" dirty="0" smtClean="0">
                <a:latin typeface="+mn-lt"/>
              </a:rPr>
              <a:t> </a:t>
            </a:r>
            <a:r>
              <a:rPr lang="en-US" altLang="ko-KR" sz="4400" b="1" dirty="0" smtClean="0">
                <a:latin typeface="+mn-lt"/>
              </a:rPr>
              <a:t>Generative Adversarial Network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>
                <a:latin typeface="+mn-lt"/>
              </a:rPr>
              <a:t>ICLR 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25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Deep Convolutional Network + GAN</a:t>
            </a:r>
          </a:p>
          <a:p>
            <a:r>
              <a:rPr lang="en-US" altLang="ko-KR" dirty="0" smtClean="0"/>
              <a:t>Tricks for stable training</a:t>
            </a:r>
          </a:p>
          <a:p>
            <a:r>
              <a:rPr lang="en-US" altLang="ko-KR" dirty="0" smtClean="0"/>
              <a:t>Experimental Analysis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162894" y="2168439"/>
            <a:ext cx="3613845" cy="4031726"/>
            <a:chOff x="25517" y="2837870"/>
            <a:chExt cx="3418559" cy="381385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" name="타원 7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타원 8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" name="타원 9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2" name="직선 화살표 연결선 21"/>
            <p:cNvCxnSpPr>
              <a:stCxn id="18" idx="0"/>
              <a:endCxn id="8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8" idx="0"/>
              <a:endCxn id="9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8" idx="0"/>
              <a:endCxn id="10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8" idx="0"/>
              <a:endCxn id="11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8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0"/>
              <a:endCxn id="9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9" idx="0"/>
              <a:endCxn id="10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9" idx="0"/>
              <a:endCxn id="11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8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0" idx="0"/>
              <a:endCxn id="9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0" idx="0"/>
              <a:endCxn id="10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0" idx="0"/>
              <a:endCxn id="11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8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1" idx="0"/>
              <a:endCxn id="9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1" idx="0"/>
              <a:endCxn id="10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1" idx="0"/>
              <a:endCxn id="11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95437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5437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41" name="직선 화살표 연결선 40"/>
            <p:cNvCxnSpPr>
              <a:endCxn id="13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0"/>
              <a:endCxn id="15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endCxn id="16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3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0"/>
              <a:endCxn id="15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endCxn id="16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3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0" idx="0"/>
              <a:endCxn id="16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13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1" idx="0"/>
              <a:endCxn id="16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58" name="직선 화살표 연결선 57"/>
            <p:cNvCxnSpPr>
              <a:stCxn id="57" idx="4"/>
              <a:endCxn id="13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7" idx="4"/>
              <a:endCxn id="14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7" idx="4"/>
              <a:endCxn id="15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7" idx="4"/>
              <a:endCxn id="16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61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5" name="타원 64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" name="타원 69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79" name="직선 화살표 연결선 78"/>
            <p:cNvCxnSpPr>
              <a:stCxn id="75" idx="0"/>
              <a:endCxn id="65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5" idx="0"/>
              <a:endCxn id="66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5" idx="0"/>
              <a:endCxn id="67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5" idx="0"/>
              <a:endCxn id="68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5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6" idx="0"/>
              <a:endCxn id="66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6" idx="0"/>
              <a:endCxn id="67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6" idx="0"/>
              <a:endCxn id="68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5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7" idx="0"/>
              <a:endCxn id="66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7" idx="0"/>
              <a:endCxn id="67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7" idx="0"/>
              <a:endCxn id="68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5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8" idx="0"/>
              <a:endCxn id="66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8" idx="0"/>
              <a:endCxn id="67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8" idx="0"/>
              <a:endCxn id="68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084041" y="547418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84041" y="517777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766328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98" name="직선 화살표 연결선 97"/>
            <p:cNvCxnSpPr>
              <a:stCxn id="65" idx="0"/>
              <a:endCxn id="70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endCxn id="71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65" idx="0"/>
              <a:endCxn id="72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endCxn id="73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66" idx="0"/>
              <a:endCxn id="72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endCxn id="73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67" idx="0"/>
              <a:endCxn id="73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68" idx="0"/>
              <a:endCxn id="73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모서리가 둥근 직사각형 114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84041" y="6184307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21" name="직선 화살표 연결선 120"/>
            <p:cNvCxnSpPr>
              <a:stCxn id="116" idx="0"/>
              <a:endCxn id="75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stCxn id="116" idx="0"/>
              <a:endCxn id="76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6" idx="0"/>
              <a:endCxn id="77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6" idx="0"/>
              <a:endCxn id="78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5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7" idx="0"/>
              <a:endCxn id="76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7" idx="0"/>
              <a:endCxn id="77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7" idx="0"/>
              <a:endCxn id="78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5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8" idx="0"/>
              <a:endCxn id="76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8" idx="0"/>
              <a:endCxn id="77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8" idx="0"/>
              <a:endCxn id="78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5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19" idx="0"/>
              <a:endCxn id="76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19" idx="0"/>
              <a:endCxn id="77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19" idx="0"/>
              <a:endCxn id="78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2084041" y="6180206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9" name="직사각형 138"/>
            <p:cNvSpPr/>
            <p:nvPr/>
          </p:nvSpPr>
          <p:spPr>
            <a:xfrm>
              <a:off x="2949779" y="6070255"/>
              <a:ext cx="341488" cy="218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</a:rPr>
                <a:t>p</a:t>
              </a:r>
              <a:r>
                <a:rPr lang="en-US" altLang="ko-KR" sz="900" dirty="0" smtClean="0">
                  <a:solidFill>
                    <a:srgbClr val="FF0000"/>
                  </a:solidFill>
                </a:rPr>
                <a:t>(z)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140" name="직선 화살표 연결선 139"/>
            <p:cNvCxnSpPr>
              <a:endCxn id="70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59" name="직선 화살표 연결선 158"/>
            <p:cNvCxnSpPr>
              <a:stCxn id="155" idx="0"/>
              <a:endCxn id="145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155" idx="0"/>
              <a:endCxn id="146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5" idx="0"/>
              <a:endCxn id="147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5" idx="0"/>
              <a:endCxn id="148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5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6" idx="0"/>
              <a:endCxn id="146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6" idx="0"/>
              <a:endCxn id="147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6" idx="0"/>
              <a:endCxn id="148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5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7" idx="0"/>
              <a:endCxn id="146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7" idx="0"/>
              <a:endCxn id="147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7" idx="0"/>
              <a:endCxn id="148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5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8" idx="0"/>
              <a:endCxn id="146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8" idx="0"/>
              <a:endCxn id="147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8" idx="0"/>
              <a:endCxn id="148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101332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101332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78" name="직선 화살표 연결선 177"/>
            <p:cNvCxnSpPr>
              <a:endCxn id="150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stCxn id="145" idx="0"/>
              <a:endCxn id="152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endCxn id="153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stCxn id="146" idx="0"/>
              <a:endCxn id="152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endCxn id="153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47" idx="0"/>
              <a:endCxn id="153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stCxn id="148" idx="0"/>
              <a:endCxn id="153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95" name="직선 화살표 연결선 194"/>
            <p:cNvCxnSpPr>
              <a:stCxn id="194" idx="4"/>
              <a:endCxn id="150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>
              <a:stCxn id="194" idx="4"/>
              <a:endCxn id="151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4" idx="4"/>
              <a:endCxn id="152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4" idx="4"/>
              <a:endCxn id="153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모서리가 둥근 직사각형 198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00" name="직선 화살표 연결선 199"/>
            <p:cNvCxnSpPr>
              <a:stCxn id="63" idx="0"/>
              <a:endCxn id="18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>
              <a:stCxn id="63" idx="0"/>
              <a:endCxn id="19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3" idx="0"/>
              <a:endCxn id="20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3" idx="0"/>
              <a:endCxn id="21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138" idx="0"/>
              <a:endCxn id="155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8" idx="0"/>
              <a:endCxn id="156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8" idx="0"/>
              <a:endCxn id="157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8" idx="0"/>
              <a:endCxn id="158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25517" y="5491962"/>
              <a:ext cx="1584905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25081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045229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0</a:t>
              </a:r>
              <a:endParaRPr lang="ko-KR" altLang="en-US" sz="1100" dirty="0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882713" y="6217662"/>
              <a:ext cx="928327" cy="23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565189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33969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01039" y="44624"/>
            <a:ext cx="3304656" cy="3378584"/>
            <a:chOff x="-286330" y="2837870"/>
            <a:chExt cx="3730406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458102" y="2837870"/>
              <a:ext cx="1987502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286330" y="5491962"/>
              <a:ext cx="1896752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3"/>
          <p:cNvCxnSpPr>
            <a:stCxn id="210" idx="1"/>
          </p:cNvCxnSpPr>
          <p:nvPr/>
        </p:nvCxnSpPr>
        <p:spPr>
          <a:xfrm rot="10800000" flipV="1">
            <a:off x="4484923" y="2518210"/>
            <a:ext cx="1316117" cy="165393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71848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87775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5" idx="2"/>
          </p:cNvCxnSpPr>
          <p:nvPr/>
        </p:nvCxnSpPr>
        <p:spPr>
          <a:xfrm>
            <a:off x="758734" y="4417142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805004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2" idx="0"/>
                <a:endCxn id="222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>
                <a:stCxn id="222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805004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3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47"/>
          <p:cNvCxnSpPr/>
          <p:nvPr/>
        </p:nvCxnSpPr>
        <p:spPr>
          <a:xfrm flipV="1">
            <a:off x="2343150" y="5813527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349500" y="6236335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V="1">
            <a:off x="2769326" y="5801156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2769326" y="6232525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Goodfellow</a:t>
            </a:r>
            <a:r>
              <a:rPr lang="en-US" altLang="ko-KR" dirty="0" smtClean="0"/>
              <a:t> et </a:t>
            </a:r>
            <a:r>
              <a:rPr lang="en-US" altLang="ko-KR" dirty="0"/>
              <a:t>al. "Generative adversarial nets." </a:t>
            </a:r>
            <a:r>
              <a:rPr lang="en-US" altLang="ko-KR" i="1" dirty="0"/>
              <a:t>Advances in Neural Information Processing Systems</a:t>
            </a:r>
            <a:r>
              <a:rPr lang="en-US" altLang="ko-KR" dirty="0"/>
              <a:t>. 2014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Radford et al. </a:t>
            </a:r>
            <a:r>
              <a:rPr lang="en-US" altLang="ko-KR" dirty="0"/>
              <a:t>"Unsupervised representation learning with deep convolutional generative adversarial networks." </a:t>
            </a:r>
            <a:r>
              <a:rPr lang="en-US" altLang="ko-KR" i="1" dirty="0" smtClean="0"/>
              <a:t>ICLR, </a:t>
            </a:r>
            <a:r>
              <a:rPr lang="en-US" altLang="ko-KR" dirty="0" smtClean="0"/>
              <a:t>2015</a:t>
            </a:r>
          </a:p>
          <a:p>
            <a:r>
              <a:rPr lang="en-US" altLang="ko-KR" dirty="0" smtClean="0"/>
              <a:t>Reed et </a:t>
            </a:r>
            <a:r>
              <a:rPr lang="en-US" altLang="ko-KR" dirty="0"/>
              <a:t>al. </a:t>
            </a:r>
            <a:r>
              <a:rPr lang="en-US" altLang="ko-KR" dirty="0" smtClean="0"/>
              <a:t>"Generative adversarial text to image synthesis."</a:t>
            </a:r>
            <a:r>
              <a:rPr lang="en-US" altLang="ko-KR" dirty="0"/>
              <a:t> </a:t>
            </a:r>
            <a:r>
              <a:rPr lang="en-US" altLang="ko-KR" i="1" dirty="0" smtClean="0"/>
              <a:t>ICML, </a:t>
            </a:r>
            <a:r>
              <a:rPr lang="en-US" altLang="ko-KR" dirty="0" smtClean="0"/>
              <a:t>2016</a:t>
            </a:r>
          </a:p>
          <a:p>
            <a:r>
              <a:rPr lang="en-US" altLang="ko-KR" dirty="0" err="1" smtClean="0"/>
              <a:t>Yoo</a:t>
            </a:r>
            <a:r>
              <a:rPr lang="en-US" altLang="ko-KR" dirty="0" smtClean="0"/>
              <a:t> </a:t>
            </a:r>
            <a:r>
              <a:rPr lang="en-US" altLang="ko-KR" dirty="0"/>
              <a:t>et al. "Pixel-Level Domain Transfer." </a:t>
            </a:r>
            <a:r>
              <a:rPr lang="en-US" altLang="ko-KR" i="1" dirty="0" smtClean="0"/>
              <a:t>ECCV, </a:t>
            </a:r>
            <a:r>
              <a:rPr lang="en-US" altLang="ko-KR" dirty="0" smtClean="0"/>
              <a:t>2016</a:t>
            </a:r>
          </a:p>
          <a:p>
            <a:r>
              <a:rPr lang="en-US" altLang="ko-KR" dirty="0" smtClean="0"/>
              <a:t>Isola et </a:t>
            </a:r>
            <a:r>
              <a:rPr lang="en-US" altLang="ko-KR" dirty="0"/>
              <a:t>al. "Image-to-Image Translation with Conditional Adversarial Networks." </a:t>
            </a:r>
            <a:r>
              <a:rPr lang="en-US" altLang="ko-KR" i="1" dirty="0" err="1"/>
              <a:t>arXiv</a:t>
            </a:r>
            <a:r>
              <a:rPr lang="en-US" altLang="ko-KR" i="1" dirty="0"/>
              <a:t> </a:t>
            </a:r>
            <a:r>
              <a:rPr lang="en-US" altLang="ko-KR" i="1" dirty="0" smtClean="0"/>
              <a:t>,</a:t>
            </a:r>
            <a:r>
              <a:rPr lang="en-US" altLang="ko-KR" dirty="0" smtClean="0"/>
              <a:t>2016</a:t>
            </a:r>
          </a:p>
          <a:p>
            <a:r>
              <a:rPr lang="en-US" altLang="ko-KR" dirty="0" smtClean="0"/>
              <a:t>Nguyen et </a:t>
            </a:r>
            <a:r>
              <a:rPr lang="en-US" altLang="ko-KR" dirty="0"/>
              <a:t>al. "Plug &amp; Play Generative Networks: Conditional Iterative Generation of Images in Latent Space." </a:t>
            </a:r>
            <a:r>
              <a:rPr lang="en-US" altLang="ko-KR" i="1" dirty="0" err="1"/>
              <a:t>arXiv</a:t>
            </a:r>
            <a:r>
              <a:rPr lang="en-US" altLang="ko-KR" i="1" dirty="0"/>
              <a:t> ,</a:t>
            </a:r>
            <a:r>
              <a:rPr lang="en-US" altLang="ko-KR" dirty="0" smtClean="0"/>
              <a:t>2016</a:t>
            </a:r>
          </a:p>
          <a:p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LSUN – bedroom dataset</a:t>
            </a:r>
          </a:p>
          <a:p>
            <a:pPr lvl="1"/>
            <a:r>
              <a:rPr lang="en-US" altLang="ko-KR" dirty="0" smtClean="0"/>
              <a:t>3 million training examples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70" y="2532777"/>
            <a:ext cx="4167254" cy="2779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292" y="2557011"/>
            <a:ext cx="4110697" cy="2755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0126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2155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2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" y="1702108"/>
            <a:ext cx="7498080" cy="44748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314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0331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214845" y="3435736"/>
            <a:ext cx="6723017" cy="357052"/>
          </a:xfrm>
          <a:prstGeom prst="rightArrow">
            <a:avLst>
              <a:gd name="adj1" fmla="val 50000"/>
              <a:gd name="adj2" fmla="val 939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Interpolation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blipFill rotWithShape="1">
                <a:blip r:embed="rId5"/>
                <a:stretch>
                  <a:fillRect l="-337" t="-10000" r="-3373" b="-8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331" y="444714"/>
            <a:ext cx="499570" cy="52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09662" y="509328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Input noise 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Which activations(feature map) in CNN has representation of ‘window’?</a:t>
            </a:r>
          </a:p>
          <a:p>
            <a:r>
              <a:rPr lang="en-US" altLang="ko-KR" dirty="0" smtClean="0"/>
              <a:t>At feature activations, assign neuron in the window region is 1, otherwise 0. </a:t>
            </a:r>
          </a:p>
          <a:p>
            <a:r>
              <a:rPr lang="en-US" altLang="ko-KR" dirty="0" smtClean="0"/>
              <a:t>Logistic regression to find window-representative feature map.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21" y="4079953"/>
            <a:ext cx="5671270" cy="2344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0" y="5473324"/>
            <a:ext cx="192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Window feature map removal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2412274" y="5691039"/>
            <a:ext cx="348343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Faces – scraped human face image from web</a:t>
            </a:r>
          </a:p>
          <a:p>
            <a:pPr lvl="1"/>
            <a:r>
              <a:rPr lang="en-US" altLang="ko-KR" dirty="0" smtClean="0"/>
              <a:t>3 million images from 10,000 people.</a:t>
            </a:r>
          </a:p>
          <a:p>
            <a:r>
              <a:rPr lang="en-US" altLang="ko-KR" dirty="0" smtClean="0"/>
              <a:t>Vector arithmetic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04" y="2564904"/>
            <a:ext cx="6653348" cy="3517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38" y="2651990"/>
            <a:ext cx="6629414" cy="35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Scott Reed*, </a:t>
            </a:r>
            <a:r>
              <a:rPr lang="en-US" altLang="ko-KR" dirty="0" err="1"/>
              <a:t>Zeynep</a:t>
            </a:r>
            <a:r>
              <a:rPr lang="en-US" altLang="ko-KR" dirty="0"/>
              <a:t> </a:t>
            </a:r>
            <a:r>
              <a:rPr lang="en-US" altLang="ko-KR" dirty="0" err="1"/>
              <a:t>Akata</a:t>
            </a:r>
            <a:r>
              <a:rPr lang="en-US" altLang="ko-KR" dirty="0"/>
              <a:t>**, </a:t>
            </a:r>
            <a:r>
              <a:rPr lang="en-US" altLang="ko-KR" dirty="0" err="1"/>
              <a:t>Xinchen</a:t>
            </a:r>
            <a:r>
              <a:rPr lang="en-US" altLang="ko-KR" dirty="0"/>
              <a:t> Yan*, </a:t>
            </a:r>
            <a:r>
              <a:rPr lang="en-US" altLang="ko-KR" dirty="0" err="1"/>
              <a:t>Lajanugen</a:t>
            </a:r>
            <a:r>
              <a:rPr lang="en-US" altLang="ko-KR" dirty="0"/>
              <a:t> </a:t>
            </a:r>
            <a:r>
              <a:rPr lang="en-US" altLang="ko-KR" dirty="0" err="1"/>
              <a:t>Logeswaran</a:t>
            </a:r>
            <a:r>
              <a:rPr lang="en-US" altLang="ko-KR" dirty="0"/>
              <a:t>*, </a:t>
            </a:r>
            <a:br>
              <a:rPr lang="en-US" altLang="ko-KR" dirty="0"/>
            </a:br>
            <a:r>
              <a:rPr lang="en-US" altLang="ko-KR" dirty="0" err="1"/>
              <a:t>Bernt</a:t>
            </a:r>
            <a:r>
              <a:rPr lang="en-US" altLang="ko-KR" dirty="0"/>
              <a:t> Schiele**, </a:t>
            </a:r>
            <a:r>
              <a:rPr lang="en-US" altLang="ko-KR" dirty="0" err="1"/>
              <a:t>Honglak</a:t>
            </a:r>
            <a:r>
              <a:rPr lang="en-US" altLang="ko-KR" dirty="0"/>
              <a:t> Lee* </a:t>
            </a:r>
          </a:p>
          <a:p>
            <a:pPr marL="0" indent="0" algn="ctr">
              <a:buNone/>
            </a:pPr>
            <a:r>
              <a:rPr lang="en-US" altLang="ko-KR" dirty="0"/>
              <a:t>* University of Michigan, Ann Arbor, MI, USA (UMICH.EDU)</a:t>
            </a:r>
          </a:p>
          <a:p>
            <a:pPr marL="0" indent="0" algn="ctr">
              <a:buNone/>
            </a:pPr>
            <a:r>
              <a:rPr lang="en-US" altLang="ko-KR" dirty="0"/>
              <a:t>** Max Planck Institute for Informatics, Saarbrucken, Germany (MPI-INF.MPG.DE)</a:t>
            </a: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Generative Adversarial Text to Image Synthesis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ICML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5" y="1340768"/>
            <a:ext cx="5075852" cy="4497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99" y="1867412"/>
            <a:ext cx="4991151" cy="34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697546"/>
            <a:ext cx="7886700" cy="46117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i="1" dirty="0" smtClean="0"/>
              <a:t>What I cannot create, I do not </a:t>
            </a:r>
            <a:r>
              <a:rPr lang="en-US" altLang="ko-KR" sz="3200" i="1" dirty="0"/>
              <a:t>understand </a:t>
            </a:r>
            <a:r>
              <a:rPr lang="en-US" altLang="ko-KR" i="1" dirty="0" smtClean="0"/>
              <a:t/>
            </a:r>
            <a:br>
              <a:rPr lang="en-US" altLang="ko-KR" i="1" dirty="0" smtClean="0"/>
            </a:br>
            <a:r>
              <a:rPr lang="en-US" altLang="ko-KR" i="1" dirty="0" smtClean="0"/>
              <a:t>—</a:t>
            </a:r>
            <a:r>
              <a:rPr lang="en-US" altLang="ko-KR" i="1" dirty="0"/>
              <a:t>Richard </a:t>
            </a:r>
            <a:r>
              <a:rPr lang="en-US" altLang="ko-KR" i="1" dirty="0" smtClean="0"/>
              <a:t>Feynman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Generating images</a:t>
            </a:r>
          </a:p>
          <a:p>
            <a:pPr lvl="1"/>
            <a:r>
              <a:rPr lang="en-US" altLang="ko-KR" dirty="0" smtClean="0"/>
              <a:t>Image data (e.g. ImageNet): </a:t>
            </a:r>
            <a:r>
              <a:rPr lang="en-US" altLang="ko-KR" u="sng" dirty="0" smtClean="0"/>
              <a:t>samples from the true data distribution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Generative model (e.g. deep neural network): outputs images, which means </a:t>
            </a:r>
            <a:r>
              <a:rPr lang="en-US" altLang="ko-KR" u="sng" dirty="0" smtClean="0"/>
              <a:t>samples from the model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6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 – text to image synthesis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 smtClean="0"/>
                  <a:t>text embedding function (map to 1024 dim)</a:t>
                </a:r>
              </a:p>
              <a:p>
                <a:pPr lvl="1"/>
                <a:r>
                  <a:rPr lang="en-US" altLang="ko-KR" dirty="0" smtClean="0"/>
                  <a:t>-&gt; Fully-connected layer -&gt; 128 dim </a:t>
                </a:r>
              </a:p>
              <a:p>
                <a:pPr lvl="1"/>
                <a:r>
                  <a:rPr lang="en-US" altLang="ko-KR" dirty="0" smtClean="0"/>
                  <a:t>Used pre-trained text encoder (can be done end-to-end manner)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 smtClean="0"/>
                  <a:t>: 100 dim noise vector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2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  <a:blipFill rotWithShape="0">
                <a:blip r:embed="rId2"/>
                <a:stretch>
                  <a:fillRect l="-1005" t="-21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rcRect r="50065"/>
          <a:stretch/>
        </p:blipFill>
        <p:spPr>
          <a:xfrm>
            <a:off x="0" y="3969136"/>
            <a:ext cx="4471192" cy="2590382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3"/>
          <a:srcRect l="50290" t="-64" r="-92" b="64"/>
          <a:stretch/>
        </p:blipFill>
        <p:spPr>
          <a:xfrm>
            <a:off x="4684756" y="3969136"/>
            <a:ext cx="4459244" cy="2590382"/>
          </a:xfrm>
          <a:prstGeom prst="rect">
            <a:avLst/>
          </a:prstGeom>
        </p:spPr>
      </p:pic>
      <p:cxnSp>
        <p:nvCxnSpPr>
          <p:cNvPr id="255" name="직선 연결선 7"/>
          <p:cNvCxnSpPr/>
          <p:nvPr/>
        </p:nvCxnSpPr>
        <p:spPr>
          <a:xfrm>
            <a:off x="4572000" y="3969136"/>
            <a:ext cx="0" cy="285396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3203848" y="3686410"/>
            <a:ext cx="273630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Text-Conditional 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7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Conditional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" y="1565189"/>
            <a:ext cx="4172130" cy="4267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95" y="2060848"/>
            <a:ext cx="4742999" cy="2920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0" y="6165305"/>
            <a:ext cx="4470894" cy="46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Mirza, Mehdi, and Simon </a:t>
            </a:r>
            <a:r>
              <a:rPr lang="en-US" altLang="ko-KR" sz="1200" dirty="0" err="1"/>
              <a:t>Osindero</a:t>
            </a:r>
            <a:r>
              <a:rPr lang="en-US" altLang="ko-KR" sz="1200" dirty="0"/>
              <a:t>. "Conditional generative adversarial nets."</a:t>
            </a:r>
            <a:r>
              <a:rPr lang="en-US" altLang="ko-KR" sz="1200" i="1" dirty="0" err="1"/>
              <a:t>arXiv</a:t>
            </a:r>
            <a:r>
              <a:rPr lang="en-US" altLang="ko-KR" sz="1200" i="1" dirty="0"/>
              <a:t> preprint arXiv:1411.1784</a:t>
            </a:r>
            <a:r>
              <a:rPr lang="en-US" altLang="ko-KR" sz="1200" dirty="0"/>
              <a:t> (2014).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49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/>
              <a:t>Generative Adversarial Network, </a:t>
            </a:r>
            <a:r>
              <a:rPr lang="en-US" altLang="ko-KR" sz="4400" i="1" dirty="0"/>
              <a:t>NIPS 2014</a:t>
            </a:r>
            <a:endParaRPr lang="en-US" altLang="ko-KR" sz="4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Ian J. </a:t>
            </a:r>
            <a:r>
              <a:rPr lang="en-US" altLang="ko-KR" sz="2000" b="1" dirty="0" err="1"/>
              <a:t>Goodfellow</a:t>
            </a:r>
            <a:r>
              <a:rPr lang="en-US" altLang="ko-KR" sz="2000" dirty="0"/>
              <a:t>, Jean </a:t>
            </a:r>
            <a:r>
              <a:rPr lang="en-US" altLang="ko-KR" sz="2000" dirty="0" err="1"/>
              <a:t>Pouget-Abadie</a:t>
            </a:r>
            <a:r>
              <a:rPr lang="en-US" altLang="ko-KR" sz="2000" dirty="0"/>
              <a:t>, Mehdi Mirza, Bing Xu, David </a:t>
            </a:r>
            <a:r>
              <a:rPr lang="en-US" altLang="ko-KR" sz="2000" dirty="0" err="1"/>
              <a:t>Warde</a:t>
            </a:r>
            <a:r>
              <a:rPr lang="en-US" altLang="ko-KR" sz="2000" dirty="0"/>
              <a:t>-Farley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Sherjil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Ozair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Aaron </a:t>
            </a:r>
            <a:r>
              <a:rPr lang="en-US" altLang="ko-KR" sz="2000" dirty="0" err="1"/>
              <a:t>Courville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Yoshua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Bengio</a:t>
            </a:r>
            <a:endParaRPr lang="ko-KR" altLang="en-US" sz="20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13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Text-conditional GAN (naïve)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8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333" t="-137705" r="-6481" b="-178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44618" y="4674467"/>
            <a:ext cx="30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35086" y="5047192"/>
            <a:ext cx="653143" cy="357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114800" y="5043799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4675" y="4653136"/>
            <a:ext cx="330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arbitrary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34416" y="4964877"/>
            <a:ext cx="330074" cy="43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416215" y="4929998"/>
            <a:ext cx="34365" cy="474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14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366" r="-8293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444618" y="4419158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35086" y="4791883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4139952" y="4788490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54529" y="6420512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42384" y="6139308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6690049" y="6139307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38799" y="4419158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mismatched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914378" y="4788490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8123006" y="4788490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1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mismatched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8" y="2996952"/>
            <a:ext cx="3897958" cy="34591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71600" y="5373216"/>
            <a:ext cx="338437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5764606"/>
            <a:ext cx="1014789" cy="22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2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Learning with Manifold Interpolation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𝑡𝑒𝑥𝑡𝑑𝑎𝑡𝑎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2400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400" b="0" i="1" dirty="0" smtClean="0">
                    <a:latin typeface="Cambria Math" panose="02040503050406030204" pitchFamily="18" charset="0"/>
                  </a:rPr>
                  <a:t> </a:t>
                </a: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blipFill rotWithShape="0">
                <a:blip r:embed="rId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5380" y="4211187"/>
            <a:ext cx="617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Additional term to generator to minimize: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9" y="1085121"/>
            <a:ext cx="8429634" cy="5319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6115" y="980728"/>
            <a:ext cx="7336947" cy="552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62" y="1139778"/>
            <a:ext cx="4993231" cy="51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9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5915025"/>
            <a:ext cx="776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Finding an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inverse mapping </a:t>
            </a:r>
            <a:r>
              <a:rPr kumimoji="1" lang="en-US" altLang="ko-KR" sz="2400" dirty="0" smtClean="0"/>
              <a:t>from an image </a:t>
            </a:r>
            <a:r>
              <a:rPr kumimoji="1" lang="en-US" altLang="ko-KR" sz="2400" smtClean="0"/>
              <a:t>to vector</a:t>
            </a:r>
            <a:endParaRPr kumimoji="1"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80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 Transfer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blipFill rotWithShape="0">
                <a:blip r:embed="rId2"/>
                <a:stretch>
                  <a:fillRect l="-942" b="-5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4" y="1124744"/>
            <a:ext cx="4885924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Input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Style: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Generated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481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500" y="5683523"/>
            <a:ext cx="10502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Image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82823" y="5683523"/>
            <a:ext cx="1911292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Style vector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9" name="오른쪽 화살표[R] 8"/>
          <p:cNvSpPr/>
          <p:nvPr/>
        </p:nvSpPr>
        <p:spPr>
          <a:xfrm>
            <a:off x="1907704" y="5758085"/>
            <a:ext cx="360040" cy="312540"/>
          </a:xfrm>
          <a:prstGeom prst="righ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5982" y="6207695"/>
            <a:ext cx="23786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Text description</a:t>
            </a:r>
            <a:endParaRPr kumimoji="1" lang="ko-KR" altLang="en-US" sz="2400" dirty="0" smtClean="0"/>
          </a:p>
        </p:txBody>
      </p:sp>
      <p:sp>
        <p:nvSpPr>
          <p:cNvPr id="12" name="오른쪽 화살표[R] 11"/>
          <p:cNvSpPr/>
          <p:nvPr/>
        </p:nvSpPr>
        <p:spPr>
          <a:xfrm>
            <a:off x="4860032" y="5758085"/>
            <a:ext cx="360040" cy="3125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5683522"/>
            <a:ext cx="34288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Style transferred image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0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2" grpId="1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Interpolation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98" y="1340768"/>
            <a:ext cx="7235803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Pixel Level Domain Transfer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ECCV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6" y="3904052"/>
            <a:ext cx="6228184" cy="1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Turing </a:t>
            </a:r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531690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carpedm20.github.io/faces/img/f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rpedm20.github.io/faces/img/f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35624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arpedm20.github.io/faces/img/f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20555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arpedm20.github.io/faces/img/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74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carpedm20.github.io/faces/img/f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592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arpedm20.github.io/faces/img/t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60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carpedm20.github.io/faces/img/f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carpedm20.github.io/faces/img/t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501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68144" y="557427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02034" y="548680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3560981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91758"/>
            <a:ext cx="8496300" cy="25174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934407"/>
            <a:ext cx="7056786" cy="56321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Whole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934407"/>
            <a:ext cx="7488832" cy="18465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186" y="548680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Converter: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deconvnet</a:t>
            </a:r>
            <a:endParaRPr kumimoji="1" lang="ko-KR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2878623"/>
            <a:ext cx="4176464" cy="17025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9342" y="2878623"/>
            <a:ext cx="31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Discriminator: </a:t>
            </a:r>
            <a:r>
              <a:rPr kumimoji="1"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Real vs. Fake</a:t>
            </a:r>
            <a:endParaRPr kumimoji="1" lang="ko-KR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21890" y="4581128"/>
            <a:ext cx="4176464" cy="1702505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581128"/>
            <a:ext cx="372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</a:rPr>
              <a:t>Discriminator : </a:t>
            </a:r>
            <a:r>
              <a:rPr kumimoji="1"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Associated or not</a:t>
            </a:r>
            <a:endParaRPr kumimoji="1" lang="ko-KR" alt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7195"/>
            <a:ext cx="8496300" cy="24265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5804"/>
            <a:ext cx="8496300" cy="482933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varying input conditions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365"/>
            <a:ext cx="8496300" cy="496420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inverse setting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" y="1628800"/>
            <a:ext cx="8875067" cy="34537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55568" y="6130170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NimbusRomNo9L-Medi"/>
              </a:rPr>
              <a:t>Image-to-Image Translation with Conditional Adversarial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 to Image Translation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96" y="1124744"/>
            <a:ext cx="4181607" cy="31683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385" y="439711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L1 loss function</a:t>
            </a:r>
            <a:endParaRPr lang="ko-KR" altLang="en-US" sz="24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807964"/>
            <a:ext cx="5012006" cy="753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85" y="5631631"/>
            <a:ext cx="200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</a:t>
            </a:r>
            <a:r>
              <a:rPr lang="en-US" altLang="ko-KR" sz="2400" b="1" dirty="0" err="1" smtClean="0"/>
              <a:t>PatchGAN</a:t>
            </a:r>
            <a:endParaRPr lang="ko-KR" alt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79550" y="4397112"/>
            <a:ext cx="3277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Low-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479550" y="5631631"/>
            <a:ext cx="33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High-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5592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08720"/>
            <a:ext cx="4320000" cy="25587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96410"/>
            <a:ext cx="4320000" cy="1844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30" y="3630026"/>
            <a:ext cx="4320000" cy="3188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80" y="3817452"/>
            <a:ext cx="4320000" cy="24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4" y="1196752"/>
            <a:ext cx="4320000" cy="2569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21088"/>
            <a:ext cx="432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96" y="4275568"/>
            <a:ext cx="4320000" cy="1669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496" y="1187756"/>
            <a:ext cx="4320000" cy="26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Data: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Generative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True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  <a:blipFill rotWithShape="1"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47" y="1324852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47" y="1321631"/>
            <a:ext cx="360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7" y="1321631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47" y="1321631"/>
            <a:ext cx="360000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97" y="1321631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47" y="1321631"/>
            <a:ext cx="360000" cy="3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97" y="1321631"/>
            <a:ext cx="360000" cy="3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97" y="1321631"/>
            <a:ext cx="360000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47" y="1321631"/>
            <a:ext cx="360000" cy="360000"/>
          </a:xfrm>
          <a:prstGeom prst="rect">
            <a:avLst/>
          </a:prstGeom>
        </p:spPr>
      </p:pic>
      <p:pic>
        <p:nvPicPr>
          <p:cNvPr id="15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5054026" y="4060699"/>
            <a:ext cx="2956335" cy="19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1" y="3847537"/>
            <a:ext cx="360000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76" y="4238258"/>
            <a:ext cx="360000" cy="3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26" y="4192820"/>
            <a:ext cx="360000" cy="3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5780" y="4956787"/>
            <a:ext cx="360000" cy="3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0276" y="4956787"/>
            <a:ext cx="360000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946235" y="1102942"/>
            <a:ext cx="155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51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Plug &amp; Play Generative </a:t>
            </a:r>
            <a:r>
              <a:rPr lang="en-US" altLang="ko-KR" sz="4400" dirty="0" smtClean="0"/>
              <a:t>Networks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3600" i="1" dirty="0" err="1" smtClean="0"/>
              <a:t>ArXiv</a:t>
            </a:r>
            <a:r>
              <a:rPr lang="en-US" altLang="ko-KR" sz="3600" i="1" dirty="0" smtClean="0"/>
              <a:t>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59138"/>
            <a:ext cx="7560840" cy="169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8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268760"/>
            <a:ext cx="4599019" cy="48305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067" y="2204864"/>
            <a:ext cx="4207152" cy="284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41691"/>
            <a:ext cx="8496300" cy="28175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3275856" y="3861048"/>
            <a:ext cx="2544499" cy="1029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" y="1268760"/>
            <a:ext cx="4471988" cy="19826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00" y="1556792"/>
            <a:ext cx="3736652" cy="1554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8" y="3697513"/>
            <a:ext cx="4593506" cy="955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3356992"/>
            <a:ext cx="442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Update Rule for a feature vector h</a:t>
            </a:r>
            <a:endParaRPr lang="ko-KR" altLang="en-US" sz="20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349" y="3356992"/>
            <a:ext cx="3535115" cy="1370759"/>
          </a:xfrm>
          <a:prstGeom prst="rect">
            <a:avLst/>
          </a:prstGeom>
          <a:ln>
            <a:solidFill>
              <a:srgbClr val="A5002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56" y="4799416"/>
            <a:ext cx="1728192" cy="479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3065" y="3721210"/>
            <a:ext cx="4532833" cy="86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252" y="4894989"/>
            <a:ext cx="1377825" cy="288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3065" y="4797152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G</a:t>
            </a:r>
            <a:endParaRPr lang="ko-KR" altLang="en-US" sz="2000" b="1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773" y="5197262"/>
            <a:ext cx="2772796" cy="3756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3065" y="5571520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D</a:t>
            </a:r>
            <a:endParaRPr lang="ko-KR" altLang="en-US" sz="2000" b="1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98" y="5984134"/>
            <a:ext cx="4495403" cy="5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6712"/>
            <a:ext cx="4572000" cy="56905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9992" y="1412776"/>
            <a:ext cx="459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Encoder network is pre-trained.</a:t>
            </a:r>
            <a:endParaRPr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99992" y="2420888"/>
            <a:ext cx="437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and D are trained with standard GAN learning technique.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99992" y="4149080"/>
            <a:ext cx="4370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is not directly used to generate image, but used as a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guiding function </a:t>
            </a:r>
            <a:r>
              <a:rPr lang="en-US" altLang="ko-KR" sz="2400" dirty="0" smtClean="0"/>
              <a:t>combined with DAE.  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6055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97434"/>
            <a:ext cx="8496300" cy="33060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4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166" y="831578"/>
            <a:ext cx="6941668" cy="58377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7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Learning What and Where to Draw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3600" i="1" dirty="0" smtClean="0"/>
              <a:t>NIPS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1" y="3789040"/>
            <a:ext cx="8443911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31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7420" y="1153236"/>
            <a:ext cx="7634939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Generative adversarial what-where nets (GAWWN)</a:t>
            </a:r>
            <a:endParaRPr lang="ko-KR" alt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96" y="1730908"/>
            <a:ext cx="6090236" cy="47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6863" y="2245057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a </a:t>
            </a:r>
            <a:r>
              <a:rPr lang="en-US" altLang="ko-KR" dirty="0" err="1" smtClean="0"/>
              <a:t>bbox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420" y="3826764"/>
            <a:ext cx="193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part locations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551" y="5461378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a part location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0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375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Generator input: z, text,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32" y="1645855"/>
            <a:ext cx="6749647" cy="46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 Adversarial </a:t>
            </a:r>
            <a:r>
              <a:rPr lang="en-US" altLang="ko-KR" dirty="0"/>
              <a:t>N</a:t>
            </a:r>
            <a:r>
              <a:rPr lang="en-US" altLang="ko-KR" dirty="0" smtClean="0"/>
              <a:t>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99492" y="2617695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239331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034688" y="4708521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950545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85161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6052678" y="4518484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6052678" y="4962056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967052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816521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3"/>
          <p:cNvSpPr/>
          <p:nvPr/>
        </p:nvSpPr>
        <p:spPr>
          <a:xfrm>
            <a:off x="927906" y="2661913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rot="10800000">
            <a:off x="7466479" y="2630286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8658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9662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9127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7804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720665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411968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13587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93856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541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Discriminator input: real/fake image, text,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72" y="1986051"/>
            <a:ext cx="8286655" cy="374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2" y="2396669"/>
            <a:ext cx="8478165" cy="232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55" y="1150824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Overall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02" y="1656891"/>
            <a:ext cx="6124339" cy="458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55" y="1150824"/>
            <a:ext cx="409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Generator input: z, text,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1897039"/>
            <a:ext cx="476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(e.g., head in channel 1, left foot in channel 2, 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9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Keypoint</a:t>
            </a:r>
            <a:r>
              <a:rPr lang="en-US" altLang="ko-KR" dirty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576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Discriminator input: real/fake image, text,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2" y="1793706"/>
            <a:ext cx="8172465" cy="409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7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Keypoint</a:t>
            </a:r>
            <a:r>
              <a:rPr lang="en-US" altLang="ko-KR" dirty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Overall structure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0" y="2127060"/>
            <a:ext cx="8487053" cy="260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5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7" y="2321086"/>
            <a:ext cx="8579962" cy="255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899" y="1194179"/>
            <a:ext cx="414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Bbox</a:t>
            </a:r>
            <a:r>
              <a:rPr lang="en-US" altLang="ko-KR" dirty="0" smtClean="0"/>
              <a:t> control (fix text and z / varying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7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3898" y="955339"/>
            <a:ext cx="6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/ use </a:t>
            </a:r>
            <a:r>
              <a:rPr lang="en-US" altLang="ko-KR" dirty="0" err="1" smtClean="0"/>
              <a:t>gt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/ varying z)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39" y="1411633"/>
            <a:ext cx="8563805" cy="187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39" y="4119301"/>
            <a:ext cx="8538063" cy="236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3898" y="3560325"/>
            <a:ext cx="734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and z / varying beak and tail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positions and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	     generate other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conditionally)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5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9306" y="1049137"/>
            <a:ext cx="725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and z / generate all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conditioned on text)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98" y="1436770"/>
            <a:ext cx="8538063" cy="204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7" y="3558848"/>
            <a:ext cx="8900986" cy="297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08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hank yo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5" name="Picture 3" descr="C:\Users\CPSLAB\Desktop\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6984776" cy="304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4810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8239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28526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31955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4810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481084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8239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823984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4810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823984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28526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2852684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28526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3195584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6" idx="4"/>
          </p:cNvCxnSpPr>
          <p:nvPr/>
        </p:nvCxnSpPr>
        <p:spPr>
          <a:xfrm flipH="1" flipV="1">
            <a:off x="1481084" y="4459869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17" idx="4"/>
          </p:cNvCxnSpPr>
          <p:nvPr/>
        </p:nvCxnSpPr>
        <p:spPr>
          <a:xfrm flipH="1" flipV="1">
            <a:off x="1823984" y="4459869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8" idx="4"/>
          </p:cNvCxnSpPr>
          <p:nvPr/>
        </p:nvCxnSpPr>
        <p:spPr>
          <a:xfrm flipV="1">
            <a:off x="2298476" y="4459869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19" idx="4"/>
          </p:cNvCxnSpPr>
          <p:nvPr/>
        </p:nvCxnSpPr>
        <p:spPr>
          <a:xfrm flipV="1">
            <a:off x="2298476" y="4459869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121006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9" idx="4"/>
            <a:endCxn id="11" idx="0"/>
          </p:cNvCxnSpPr>
          <p:nvPr/>
        </p:nvCxnSpPr>
        <p:spPr>
          <a:xfrm flipH="1">
            <a:off x="1481084" y="2375983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2" idx="0"/>
          </p:cNvCxnSpPr>
          <p:nvPr/>
        </p:nvCxnSpPr>
        <p:spPr>
          <a:xfrm flipH="1">
            <a:off x="1823984" y="2375983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9" idx="4"/>
            <a:endCxn id="13" idx="0"/>
          </p:cNvCxnSpPr>
          <p:nvPr/>
        </p:nvCxnSpPr>
        <p:spPr>
          <a:xfrm>
            <a:off x="2295838" y="2375983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9" idx="4"/>
            <a:endCxn id="14" idx="0"/>
          </p:cNvCxnSpPr>
          <p:nvPr/>
        </p:nvCxnSpPr>
        <p:spPr>
          <a:xfrm>
            <a:off x="2295838" y="2375983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5" idx="0"/>
            <a:endCxn id="65" idx="4"/>
          </p:cNvCxnSpPr>
          <p:nvPr/>
        </p:nvCxnSpPr>
        <p:spPr>
          <a:xfrm flipV="1">
            <a:off x="56101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5" idx="0"/>
            <a:endCxn id="66" idx="4"/>
          </p:cNvCxnSpPr>
          <p:nvPr/>
        </p:nvCxnSpPr>
        <p:spPr>
          <a:xfrm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5" idx="0"/>
            <a:endCxn id="67" idx="4"/>
          </p:cNvCxnSpPr>
          <p:nvPr/>
        </p:nvCxnSpPr>
        <p:spPr>
          <a:xfrm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8" idx="4"/>
          </p:cNvCxnSpPr>
          <p:nvPr/>
        </p:nvCxnSpPr>
        <p:spPr>
          <a:xfrm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0"/>
            <a:endCxn id="65" idx="4"/>
          </p:cNvCxnSpPr>
          <p:nvPr/>
        </p:nvCxnSpPr>
        <p:spPr>
          <a:xfrm flipH="1"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6" idx="0"/>
            <a:endCxn id="66" idx="4"/>
          </p:cNvCxnSpPr>
          <p:nvPr/>
        </p:nvCxnSpPr>
        <p:spPr>
          <a:xfrm flipV="1">
            <a:off x="59530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0"/>
            <a:endCxn id="67" idx="4"/>
          </p:cNvCxnSpPr>
          <p:nvPr/>
        </p:nvCxnSpPr>
        <p:spPr>
          <a:xfrm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8" idx="4"/>
          </p:cNvCxnSpPr>
          <p:nvPr/>
        </p:nvCxnSpPr>
        <p:spPr>
          <a:xfrm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7" idx="0"/>
            <a:endCxn id="65" idx="4"/>
          </p:cNvCxnSpPr>
          <p:nvPr/>
        </p:nvCxnSpPr>
        <p:spPr>
          <a:xfrm flipH="1"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7" idx="0"/>
            <a:endCxn id="66" idx="4"/>
          </p:cNvCxnSpPr>
          <p:nvPr/>
        </p:nvCxnSpPr>
        <p:spPr>
          <a:xfrm flipH="1"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7" idx="0"/>
            <a:endCxn id="67" idx="4"/>
          </p:cNvCxnSpPr>
          <p:nvPr/>
        </p:nvCxnSpPr>
        <p:spPr>
          <a:xfrm flipV="1">
            <a:off x="69817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8" idx="4"/>
          </p:cNvCxnSpPr>
          <p:nvPr/>
        </p:nvCxnSpPr>
        <p:spPr>
          <a:xfrm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8" idx="0"/>
            <a:endCxn id="65" idx="4"/>
          </p:cNvCxnSpPr>
          <p:nvPr/>
        </p:nvCxnSpPr>
        <p:spPr>
          <a:xfrm flipH="1"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8" idx="0"/>
            <a:endCxn id="66" idx="4"/>
          </p:cNvCxnSpPr>
          <p:nvPr/>
        </p:nvCxnSpPr>
        <p:spPr>
          <a:xfrm flipH="1"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8" idx="0"/>
            <a:endCxn id="67" idx="4"/>
          </p:cNvCxnSpPr>
          <p:nvPr/>
        </p:nvCxnSpPr>
        <p:spPr>
          <a:xfrm flipH="1"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78" idx="0"/>
            <a:endCxn id="68" idx="4"/>
          </p:cNvCxnSpPr>
          <p:nvPr/>
        </p:nvCxnSpPr>
        <p:spPr>
          <a:xfrm flipV="1">
            <a:off x="73246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>
            <a:stCxn id="65" idx="0"/>
            <a:endCxn id="70" idx="4"/>
          </p:cNvCxnSpPr>
          <p:nvPr/>
        </p:nvCxnSpPr>
        <p:spPr>
          <a:xfrm flipV="1">
            <a:off x="56101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5" idx="0"/>
            <a:endCxn id="72" idx="4"/>
          </p:cNvCxnSpPr>
          <p:nvPr/>
        </p:nvCxnSpPr>
        <p:spPr>
          <a:xfrm flipV="1">
            <a:off x="5610179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3" idx="4"/>
          </p:cNvCxnSpPr>
          <p:nvPr/>
        </p:nvCxnSpPr>
        <p:spPr>
          <a:xfrm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H="1"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59530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6" idx="0"/>
            <a:endCxn id="72" idx="4"/>
          </p:cNvCxnSpPr>
          <p:nvPr/>
        </p:nvCxnSpPr>
        <p:spPr>
          <a:xfrm flipV="1">
            <a:off x="5953079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3" idx="4"/>
          </p:cNvCxnSpPr>
          <p:nvPr/>
        </p:nvCxnSpPr>
        <p:spPr>
          <a:xfrm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56101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H="1" flipV="1">
            <a:off x="5953079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2" idx="4"/>
          </p:cNvCxnSpPr>
          <p:nvPr/>
        </p:nvCxnSpPr>
        <p:spPr>
          <a:xfrm flipV="1">
            <a:off x="69817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7" idx="0"/>
            <a:endCxn id="73" idx="4"/>
          </p:cNvCxnSpPr>
          <p:nvPr/>
        </p:nvCxnSpPr>
        <p:spPr>
          <a:xfrm flipV="1">
            <a:off x="6981779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2" idx="4"/>
          </p:cNvCxnSpPr>
          <p:nvPr/>
        </p:nvCxnSpPr>
        <p:spPr>
          <a:xfrm flipH="1" flipV="1">
            <a:off x="69817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68" idx="0"/>
            <a:endCxn id="73" idx="4"/>
          </p:cNvCxnSpPr>
          <p:nvPr/>
        </p:nvCxnSpPr>
        <p:spPr>
          <a:xfrm flipV="1">
            <a:off x="73246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870240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5004683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93259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511073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>
            <a:stCxn id="116" idx="0"/>
            <a:endCxn id="75" idx="4"/>
          </p:cNvCxnSpPr>
          <p:nvPr/>
        </p:nvCxnSpPr>
        <p:spPr>
          <a:xfrm flipH="1" flipV="1">
            <a:off x="56101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6" idx="0"/>
            <a:endCxn id="76" idx="4"/>
          </p:cNvCxnSpPr>
          <p:nvPr/>
        </p:nvCxnSpPr>
        <p:spPr>
          <a:xfrm flipV="1">
            <a:off x="5777235" y="4459869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7" idx="4"/>
          </p:cNvCxnSpPr>
          <p:nvPr/>
        </p:nvCxnSpPr>
        <p:spPr>
          <a:xfrm flipV="1">
            <a:off x="57772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8" idx="4"/>
          </p:cNvCxnSpPr>
          <p:nvPr/>
        </p:nvCxnSpPr>
        <p:spPr>
          <a:xfrm flipV="1">
            <a:off x="5777235" y="4459869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7" idx="0"/>
            <a:endCxn id="75" idx="4"/>
          </p:cNvCxnSpPr>
          <p:nvPr/>
        </p:nvCxnSpPr>
        <p:spPr>
          <a:xfrm flipH="1" flipV="1">
            <a:off x="5610179" y="4459869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7" idx="0"/>
            <a:endCxn id="76" idx="4"/>
          </p:cNvCxnSpPr>
          <p:nvPr/>
        </p:nvCxnSpPr>
        <p:spPr>
          <a:xfrm flipH="1" flipV="1">
            <a:off x="59530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7" idx="4"/>
          </p:cNvCxnSpPr>
          <p:nvPr/>
        </p:nvCxnSpPr>
        <p:spPr>
          <a:xfrm flipV="1">
            <a:off x="6120135" y="4459869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8" idx="4"/>
          </p:cNvCxnSpPr>
          <p:nvPr/>
        </p:nvCxnSpPr>
        <p:spPr>
          <a:xfrm flipV="1">
            <a:off x="61201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8" idx="0"/>
            <a:endCxn id="75" idx="4"/>
          </p:cNvCxnSpPr>
          <p:nvPr/>
        </p:nvCxnSpPr>
        <p:spPr>
          <a:xfrm flipH="1" flipV="1">
            <a:off x="56101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8" idx="0"/>
            <a:endCxn id="76" idx="4"/>
          </p:cNvCxnSpPr>
          <p:nvPr/>
        </p:nvCxnSpPr>
        <p:spPr>
          <a:xfrm flipH="1" flipV="1">
            <a:off x="5953079" y="4459869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7" idx="4"/>
          </p:cNvCxnSpPr>
          <p:nvPr/>
        </p:nvCxnSpPr>
        <p:spPr>
          <a:xfrm flipV="1">
            <a:off x="67951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8" idx="4"/>
          </p:cNvCxnSpPr>
          <p:nvPr/>
        </p:nvCxnSpPr>
        <p:spPr>
          <a:xfrm flipV="1">
            <a:off x="6795102" y="4459869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9" idx="0"/>
            <a:endCxn id="75" idx="4"/>
          </p:cNvCxnSpPr>
          <p:nvPr/>
        </p:nvCxnSpPr>
        <p:spPr>
          <a:xfrm flipH="1" flipV="1">
            <a:off x="5610179" y="4459869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9" idx="0"/>
            <a:endCxn id="76" idx="4"/>
          </p:cNvCxnSpPr>
          <p:nvPr/>
        </p:nvCxnSpPr>
        <p:spPr>
          <a:xfrm flipH="1" flipV="1">
            <a:off x="59530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9" idx="0"/>
            <a:endCxn id="77" idx="4"/>
          </p:cNvCxnSpPr>
          <p:nvPr/>
        </p:nvCxnSpPr>
        <p:spPr>
          <a:xfrm flipH="1" flipV="1">
            <a:off x="6981779" y="4459869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19" idx="0"/>
            <a:endCxn id="78" idx="4"/>
          </p:cNvCxnSpPr>
          <p:nvPr/>
        </p:nvCxnSpPr>
        <p:spPr>
          <a:xfrm flipV="1">
            <a:off x="71380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923717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2027222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3000612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328557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328557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80667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923717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96752"/>
            <a:ext cx="2718884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96752"/>
            <a:ext cx="2594738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8557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>
            <a:stCxn id="143" idx="2"/>
            <a:endCxn id="70" idx="0"/>
          </p:cNvCxnSpPr>
          <p:nvPr/>
        </p:nvCxnSpPr>
        <p:spPr>
          <a:xfrm flipH="1">
            <a:off x="5610179" y="2550162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43" idx="2"/>
            <a:endCxn id="71" idx="0"/>
          </p:cNvCxnSpPr>
          <p:nvPr/>
        </p:nvCxnSpPr>
        <p:spPr>
          <a:xfrm flipH="1">
            <a:off x="5953079" y="2550162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3" idx="2"/>
            <a:endCxn id="72" idx="0"/>
          </p:cNvCxnSpPr>
          <p:nvPr/>
        </p:nvCxnSpPr>
        <p:spPr>
          <a:xfrm>
            <a:off x="6482259" y="2550162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3" idx="2"/>
            <a:endCxn id="73" idx="0"/>
          </p:cNvCxnSpPr>
          <p:nvPr/>
        </p:nvCxnSpPr>
        <p:spPr>
          <a:xfrm>
            <a:off x="6482259" y="2550162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92005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345723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154549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01285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221937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184917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2058250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01285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012859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221937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221937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01285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221937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1849172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1849172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1849172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2058250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5" idx="4"/>
            <a:endCxn id="11" idx="0"/>
          </p:cNvCxnSpPr>
          <p:nvPr/>
        </p:nvCxnSpPr>
        <p:spPr>
          <a:xfrm flipH="1">
            <a:off x="1012859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4"/>
            <a:endCxn id="12" idx="0"/>
          </p:cNvCxnSpPr>
          <p:nvPr/>
        </p:nvCxnSpPr>
        <p:spPr>
          <a:xfrm flipH="1">
            <a:off x="1221937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4"/>
            <a:endCxn id="13" idx="0"/>
          </p:cNvCxnSpPr>
          <p:nvPr/>
        </p:nvCxnSpPr>
        <p:spPr>
          <a:xfrm>
            <a:off x="1509643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4"/>
            <a:endCxn id="14" idx="0"/>
          </p:cNvCxnSpPr>
          <p:nvPr/>
        </p:nvCxnSpPr>
        <p:spPr>
          <a:xfrm>
            <a:off x="1509643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763174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937704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521980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351555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3" idx="0"/>
            <a:endCxn id="63" idx="4"/>
          </p:cNvCxnSpPr>
          <p:nvPr/>
        </p:nvCxnSpPr>
        <p:spPr>
          <a:xfrm flipV="1">
            <a:off x="2818863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3" idx="0"/>
            <a:endCxn id="64" idx="4"/>
          </p:cNvCxnSpPr>
          <p:nvPr/>
        </p:nvCxnSpPr>
        <p:spPr>
          <a:xfrm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3" idx="0"/>
            <a:endCxn id="65" idx="4"/>
          </p:cNvCxnSpPr>
          <p:nvPr/>
        </p:nvCxnSpPr>
        <p:spPr>
          <a:xfrm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0"/>
            <a:endCxn id="66" idx="4"/>
          </p:cNvCxnSpPr>
          <p:nvPr/>
        </p:nvCxnSpPr>
        <p:spPr>
          <a:xfrm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3" idx="4"/>
          </p:cNvCxnSpPr>
          <p:nvPr/>
        </p:nvCxnSpPr>
        <p:spPr>
          <a:xfrm flipH="1"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4" idx="0"/>
            <a:endCxn id="64" idx="4"/>
          </p:cNvCxnSpPr>
          <p:nvPr/>
        </p:nvCxnSpPr>
        <p:spPr>
          <a:xfrm flipV="1">
            <a:off x="3044047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4" idx="0"/>
            <a:endCxn id="65" idx="4"/>
          </p:cNvCxnSpPr>
          <p:nvPr/>
        </p:nvCxnSpPr>
        <p:spPr>
          <a:xfrm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0"/>
            <a:endCxn id="66" idx="4"/>
          </p:cNvCxnSpPr>
          <p:nvPr/>
        </p:nvCxnSpPr>
        <p:spPr>
          <a:xfrm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3" idx="4"/>
          </p:cNvCxnSpPr>
          <p:nvPr/>
        </p:nvCxnSpPr>
        <p:spPr>
          <a:xfrm flipH="1"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5" idx="0"/>
            <a:endCxn id="64" idx="4"/>
          </p:cNvCxnSpPr>
          <p:nvPr/>
        </p:nvCxnSpPr>
        <p:spPr>
          <a:xfrm flipH="1"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5" idx="0"/>
            <a:endCxn id="65" idx="4"/>
          </p:cNvCxnSpPr>
          <p:nvPr/>
        </p:nvCxnSpPr>
        <p:spPr>
          <a:xfrm flipV="1">
            <a:off x="3719598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5" idx="0"/>
            <a:endCxn id="66" idx="4"/>
          </p:cNvCxnSpPr>
          <p:nvPr/>
        </p:nvCxnSpPr>
        <p:spPr>
          <a:xfrm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3" idx="4"/>
          </p:cNvCxnSpPr>
          <p:nvPr/>
        </p:nvCxnSpPr>
        <p:spPr>
          <a:xfrm flipH="1"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6" idx="0"/>
            <a:endCxn id="64" idx="4"/>
          </p:cNvCxnSpPr>
          <p:nvPr/>
        </p:nvCxnSpPr>
        <p:spPr>
          <a:xfrm flipH="1"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6" idx="0"/>
            <a:endCxn id="65" idx="4"/>
          </p:cNvCxnSpPr>
          <p:nvPr/>
        </p:nvCxnSpPr>
        <p:spPr>
          <a:xfrm flipH="1"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439109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88683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46708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304217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3" idx="0"/>
            <a:endCxn id="68" idx="4"/>
          </p:cNvCxnSpPr>
          <p:nvPr/>
        </p:nvCxnSpPr>
        <p:spPr>
          <a:xfrm flipV="1">
            <a:off x="2818863" y="4758712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69" idx="4"/>
          </p:cNvCxnSpPr>
          <p:nvPr/>
        </p:nvCxnSpPr>
        <p:spPr>
          <a:xfrm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3" idx="0"/>
            <a:endCxn id="70" idx="4"/>
          </p:cNvCxnSpPr>
          <p:nvPr/>
        </p:nvCxnSpPr>
        <p:spPr>
          <a:xfrm flipV="1">
            <a:off x="2818863" y="4758712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68" idx="4"/>
          </p:cNvCxnSpPr>
          <p:nvPr/>
        </p:nvCxnSpPr>
        <p:spPr>
          <a:xfrm flipH="1"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V="1">
            <a:off x="3044047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4" idx="0"/>
            <a:endCxn id="70" idx="4"/>
          </p:cNvCxnSpPr>
          <p:nvPr/>
        </p:nvCxnSpPr>
        <p:spPr>
          <a:xfrm flipV="1">
            <a:off x="3044047" y="4758712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68" idx="4"/>
          </p:cNvCxnSpPr>
          <p:nvPr/>
        </p:nvCxnSpPr>
        <p:spPr>
          <a:xfrm flipH="1" flipV="1">
            <a:off x="2818863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3044047" y="4758712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V="1">
            <a:off x="3719598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5" idx="0"/>
            <a:endCxn id="71" idx="4"/>
          </p:cNvCxnSpPr>
          <p:nvPr/>
        </p:nvCxnSpPr>
        <p:spPr>
          <a:xfrm flipV="1">
            <a:off x="3719598" y="4758712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68" idx="4"/>
          </p:cNvCxnSpPr>
          <p:nvPr/>
        </p:nvCxnSpPr>
        <p:spPr>
          <a:xfrm flipH="1"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3719598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5023385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857779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946068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9873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4" idx="0"/>
            <a:endCxn id="73" idx="4"/>
          </p:cNvCxnSpPr>
          <p:nvPr/>
        </p:nvCxnSpPr>
        <p:spPr>
          <a:xfrm flipH="1" flipV="1">
            <a:off x="2818863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4" idx="0"/>
            <a:endCxn id="74" idx="4"/>
          </p:cNvCxnSpPr>
          <p:nvPr/>
        </p:nvCxnSpPr>
        <p:spPr>
          <a:xfrm flipV="1">
            <a:off x="2928570" y="5588287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4" idx="0"/>
            <a:endCxn id="75" idx="4"/>
          </p:cNvCxnSpPr>
          <p:nvPr/>
        </p:nvCxnSpPr>
        <p:spPr>
          <a:xfrm flipV="1">
            <a:off x="2928570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4" idx="0"/>
            <a:endCxn id="76" idx="4"/>
          </p:cNvCxnSpPr>
          <p:nvPr/>
        </p:nvCxnSpPr>
        <p:spPr>
          <a:xfrm flipV="1">
            <a:off x="2928570" y="5588287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3" idx="4"/>
          </p:cNvCxnSpPr>
          <p:nvPr/>
        </p:nvCxnSpPr>
        <p:spPr>
          <a:xfrm flipH="1" flipV="1">
            <a:off x="2818863" y="5588287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0"/>
            <a:endCxn id="74" idx="4"/>
          </p:cNvCxnSpPr>
          <p:nvPr/>
        </p:nvCxnSpPr>
        <p:spPr>
          <a:xfrm flipH="1" flipV="1">
            <a:off x="3044047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5" idx="0"/>
            <a:endCxn id="75" idx="4"/>
          </p:cNvCxnSpPr>
          <p:nvPr/>
        </p:nvCxnSpPr>
        <p:spPr>
          <a:xfrm flipV="1">
            <a:off x="3153753" y="5588287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5" idx="0"/>
            <a:endCxn id="76" idx="4"/>
          </p:cNvCxnSpPr>
          <p:nvPr/>
        </p:nvCxnSpPr>
        <p:spPr>
          <a:xfrm flipV="1">
            <a:off x="3153753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3" idx="4"/>
          </p:cNvCxnSpPr>
          <p:nvPr/>
        </p:nvCxnSpPr>
        <p:spPr>
          <a:xfrm flipH="1" flipV="1">
            <a:off x="2818863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6" idx="0"/>
            <a:endCxn id="74" idx="4"/>
          </p:cNvCxnSpPr>
          <p:nvPr/>
        </p:nvCxnSpPr>
        <p:spPr>
          <a:xfrm flipH="1" flipV="1">
            <a:off x="3044047" y="5588287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6" idx="0"/>
            <a:endCxn id="75" idx="4"/>
          </p:cNvCxnSpPr>
          <p:nvPr/>
        </p:nvCxnSpPr>
        <p:spPr>
          <a:xfrm flipV="1">
            <a:off x="3597007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6" idx="0"/>
            <a:endCxn id="76" idx="4"/>
          </p:cNvCxnSpPr>
          <p:nvPr/>
        </p:nvCxnSpPr>
        <p:spPr>
          <a:xfrm flipV="1">
            <a:off x="3597007" y="5588287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3" idx="4"/>
          </p:cNvCxnSpPr>
          <p:nvPr/>
        </p:nvCxnSpPr>
        <p:spPr>
          <a:xfrm flipH="1" flipV="1">
            <a:off x="2818863" y="5588287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7" idx="0"/>
            <a:endCxn id="74" idx="4"/>
          </p:cNvCxnSpPr>
          <p:nvPr/>
        </p:nvCxnSpPr>
        <p:spPr>
          <a:xfrm flipH="1" flipV="1">
            <a:off x="3044047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7" idx="0"/>
            <a:endCxn id="75" idx="4"/>
          </p:cNvCxnSpPr>
          <p:nvPr/>
        </p:nvCxnSpPr>
        <p:spPr>
          <a:xfrm flipH="1" flipV="1">
            <a:off x="3719598" y="5588287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7" idx="0"/>
            <a:endCxn id="76" idx="4"/>
          </p:cNvCxnSpPr>
          <p:nvPr/>
        </p:nvCxnSpPr>
        <p:spPr>
          <a:xfrm flipV="1">
            <a:off x="3822191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92898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770453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736508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68" idx="0"/>
          </p:cNvCxnSpPr>
          <p:nvPr/>
        </p:nvCxnSpPr>
        <p:spPr>
          <a:xfrm flipH="1">
            <a:off x="2818863" y="4334175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3044047" y="4334175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>
            <a:off x="3391562" y="4334175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3391562" y="4334175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53" idx="0"/>
            <a:endCxn id="143" idx="4"/>
          </p:cNvCxnSpPr>
          <p:nvPr/>
        </p:nvCxnSpPr>
        <p:spPr>
          <a:xfrm flipV="1">
            <a:off x="2870301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3" idx="0"/>
            <a:endCxn id="144" idx="4"/>
          </p:cNvCxnSpPr>
          <p:nvPr/>
        </p:nvCxnSpPr>
        <p:spPr>
          <a:xfrm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3" idx="0"/>
            <a:endCxn id="145" idx="4"/>
          </p:cNvCxnSpPr>
          <p:nvPr/>
        </p:nvCxnSpPr>
        <p:spPr>
          <a:xfrm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3" idx="0"/>
            <a:endCxn id="146" idx="4"/>
          </p:cNvCxnSpPr>
          <p:nvPr/>
        </p:nvCxnSpPr>
        <p:spPr>
          <a:xfrm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3" idx="4"/>
          </p:cNvCxnSpPr>
          <p:nvPr/>
        </p:nvCxnSpPr>
        <p:spPr>
          <a:xfrm flipH="1"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4" idx="0"/>
            <a:endCxn id="144" idx="4"/>
          </p:cNvCxnSpPr>
          <p:nvPr/>
        </p:nvCxnSpPr>
        <p:spPr>
          <a:xfrm flipV="1">
            <a:off x="307937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4" idx="0"/>
            <a:endCxn id="145" idx="4"/>
          </p:cNvCxnSpPr>
          <p:nvPr/>
        </p:nvCxnSpPr>
        <p:spPr>
          <a:xfrm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4" idx="0"/>
            <a:endCxn id="146" idx="4"/>
          </p:cNvCxnSpPr>
          <p:nvPr/>
        </p:nvCxnSpPr>
        <p:spPr>
          <a:xfrm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3" idx="4"/>
          </p:cNvCxnSpPr>
          <p:nvPr/>
        </p:nvCxnSpPr>
        <p:spPr>
          <a:xfrm flipH="1"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5" idx="0"/>
            <a:endCxn id="144" idx="4"/>
          </p:cNvCxnSpPr>
          <p:nvPr/>
        </p:nvCxnSpPr>
        <p:spPr>
          <a:xfrm flipH="1"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5" idx="0"/>
            <a:endCxn id="145" idx="4"/>
          </p:cNvCxnSpPr>
          <p:nvPr/>
        </p:nvCxnSpPr>
        <p:spPr>
          <a:xfrm flipV="1">
            <a:off x="3706614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5" idx="0"/>
            <a:endCxn id="146" idx="4"/>
          </p:cNvCxnSpPr>
          <p:nvPr/>
        </p:nvCxnSpPr>
        <p:spPr>
          <a:xfrm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3" idx="4"/>
          </p:cNvCxnSpPr>
          <p:nvPr/>
        </p:nvCxnSpPr>
        <p:spPr>
          <a:xfrm flipH="1"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6" idx="0"/>
            <a:endCxn id="144" idx="4"/>
          </p:cNvCxnSpPr>
          <p:nvPr/>
        </p:nvCxnSpPr>
        <p:spPr>
          <a:xfrm flipH="1"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6" idx="0"/>
            <a:endCxn id="145" idx="4"/>
          </p:cNvCxnSpPr>
          <p:nvPr/>
        </p:nvCxnSpPr>
        <p:spPr>
          <a:xfrm flipH="1"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6" idx="0"/>
            <a:endCxn id="146" idx="4"/>
          </p:cNvCxnSpPr>
          <p:nvPr/>
        </p:nvCxnSpPr>
        <p:spPr>
          <a:xfrm flipV="1">
            <a:off x="391569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48" idx="4"/>
          </p:cNvCxnSpPr>
          <p:nvPr/>
        </p:nvCxnSpPr>
        <p:spPr>
          <a:xfrm flipV="1">
            <a:off x="2870301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43" idx="0"/>
            <a:endCxn id="150" idx="4"/>
          </p:cNvCxnSpPr>
          <p:nvPr/>
        </p:nvCxnSpPr>
        <p:spPr>
          <a:xfrm flipV="1">
            <a:off x="2870301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1" idx="4"/>
          </p:cNvCxnSpPr>
          <p:nvPr/>
        </p:nvCxnSpPr>
        <p:spPr>
          <a:xfrm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48" idx="4"/>
          </p:cNvCxnSpPr>
          <p:nvPr/>
        </p:nvCxnSpPr>
        <p:spPr>
          <a:xfrm flipH="1"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V="1">
            <a:off x="307937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44" idx="0"/>
            <a:endCxn id="150" idx="4"/>
          </p:cNvCxnSpPr>
          <p:nvPr/>
        </p:nvCxnSpPr>
        <p:spPr>
          <a:xfrm flipV="1">
            <a:off x="3079379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1" idx="4"/>
          </p:cNvCxnSpPr>
          <p:nvPr/>
        </p:nvCxnSpPr>
        <p:spPr>
          <a:xfrm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48" idx="4"/>
          </p:cNvCxnSpPr>
          <p:nvPr/>
        </p:nvCxnSpPr>
        <p:spPr>
          <a:xfrm flipH="1" flipV="1">
            <a:off x="2870301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3079379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V="1">
            <a:off x="3706614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45" idx="0"/>
            <a:endCxn id="151" idx="4"/>
          </p:cNvCxnSpPr>
          <p:nvPr/>
        </p:nvCxnSpPr>
        <p:spPr>
          <a:xfrm flipV="1">
            <a:off x="3706614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48" idx="4"/>
          </p:cNvCxnSpPr>
          <p:nvPr/>
        </p:nvCxnSpPr>
        <p:spPr>
          <a:xfrm flipH="1"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3706614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46" idx="0"/>
            <a:endCxn id="151" idx="4"/>
          </p:cNvCxnSpPr>
          <p:nvPr/>
        </p:nvCxnSpPr>
        <p:spPr>
          <a:xfrm flipV="1">
            <a:off x="3915692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192" idx="4"/>
            <a:endCxn id="148" idx="0"/>
          </p:cNvCxnSpPr>
          <p:nvPr/>
        </p:nvCxnSpPr>
        <p:spPr>
          <a:xfrm flipH="1">
            <a:off x="2870301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92" idx="4"/>
            <a:endCxn id="149" idx="0"/>
          </p:cNvCxnSpPr>
          <p:nvPr/>
        </p:nvCxnSpPr>
        <p:spPr>
          <a:xfrm flipH="1">
            <a:off x="3079379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2" idx="4"/>
            <a:endCxn id="150" idx="0"/>
          </p:cNvCxnSpPr>
          <p:nvPr/>
        </p:nvCxnSpPr>
        <p:spPr>
          <a:xfrm>
            <a:off x="3367085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2" idx="4"/>
            <a:endCxn id="151" idx="0"/>
          </p:cNvCxnSpPr>
          <p:nvPr/>
        </p:nvCxnSpPr>
        <p:spPr>
          <a:xfrm>
            <a:off x="3367085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1" idx="0"/>
            <a:endCxn id="16" idx="4"/>
          </p:cNvCxnSpPr>
          <p:nvPr/>
        </p:nvCxnSpPr>
        <p:spPr>
          <a:xfrm flipH="1" flipV="1">
            <a:off x="1012859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1" idx="0"/>
            <a:endCxn id="17" idx="4"/>
          </p:cNvCxnSpPr>
          <p:nvPr/>
        </p:nvCxnSpPr>
        <p:spPr>
          <a:xfrm flipH="1" flipV="1">
            <a:off x="1221937" y="3469731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1" idx="0"/>
            <a:endCxn id="18" idx="4"/>
          </p:cNvCxnSpPr>
          <p:nvPr/>
        </p:nvCxnSpPr>
        <p:spPr>
          <a:xfrm flipV="1">
            <a:off x="1535555" y="3469731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1" idx="0"/>
            <a:endCxn id="19" idx="4"/>
          </p:cNvCxnSpPr>
          <p:nvPr/>
        </p:nvCxnSpPr>
        <p:spPr>
          <a:xfrm flipV="1">
            <a:off x="1535555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36" idx="0"/>
            <a:endCxn id="153" idx="4"/>
          </p:cNvCxnSpPr>
          <p:nvPr/>
        </p:nvCxnSpPr>
        <p:spPr>
          <a:xfrm flipH="1" flipV="1">
            <a:off x="2870301" y="3469731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6" idx="0"/>
            <a:endCxn id="154" idx="4"/>
          </p:cNvCxnSpPr>
          <p:nvPr/>
        </p:nvCxnSpPr>
        <p:spPr>
          <a:xfrm flipH="1" flipV="1">
            <a:off x="3079379" y="3469731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6" idx="0"/>
            <a:endCxn id="155" idx="4"/>
          </p:cNvCxnSpPr>
          <p:nvPr/>
        </p:nvCxnSpPr>
        <p:spPr>
          <a:xfrm flipV="1">
            <a:off x="3401867" y="3469731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6" idx="0"/>
            <a:endCxn id="156" idx="4"/>
          </p:cNvCxnSpPr>
          <p:nvPr/>
        </p:nvCxnSpPr>
        <p:spPr>
          <a:xfrm flipV="1">
            <a:off x="3401867" y="3469731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935124" y="1138920"/>
            <a:ext cx="2773317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581062" y="4521961"/>
            <a:ext cx="2447154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124744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946173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99467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741573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71650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84600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12453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8" name="직사각형 137"/>
          <p:cNvSpPr/>
          <p:nvPr/>
        </p:nvSpPr>
        <p:spPr>
          <a:xfrm>
            <a:off x="2930407" y="5811430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248640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6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33896</TotalTime>
  <Words>1079</Words>
  <Application>Microsoft Macintosh PowerPoint</Application>
  <PresentationFormat>화면 슬라이드 쇼(4:3)</PresentationFormat>
  <Paragraphs>412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6" baseType="lpstr">
      <vt:lpstr>맑은 고딕</vt:lpstr>
      <vt:lpstr>휴먼둥근헤드라인</vt:lpstr>
      <vt:lpstr>Cambria Math</vt:lpstr>
      <vt:lpstr>Garamond</vt:lpstr>
      <vt:lpstr>Meiryo UI</vt:lpstr>
      <vt:lpstr>NimbusRomNo9L-Medi</vt:lpstr>
      <vt:lpstr>Arial</vt:lpstr>
      <vt:lpstr>Office 테마</vt:lpstr>
      <vt:lpstr>PowerPoint 프레젠테이션</vt:lpstr>
      <vt:lpstr>Generative Adversarial Network</vt:lpstr>
      <vt:lpstr>PowerPoint 프레젠테이션</vt:lpstr>
      <vt:lpstr>Turing Test</vt:lpstr>
      <vt:lpstr>Generative?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GAN Results</vt:lpstr>
      <vt:lpstr>How It Works</vt:lpstr>
      <vt:lpstr>Some Theoretical Results</vt:lpstr>
      <vt:lpstr>Some Theoretical Results</vt:lpstr>
      <vt:lpstr>Unsupervised Representation Learning with Deep Convolutional Generative Adversarial Network, ICLR 2016.</vt:lpstr>
      <vt:lpstr>DCGAN</vt:lpstr>
      <vt:lpstr>DCGAN</vt:lpstr>
      <vt:lpstr>Experiments</vt:lpstr>
      <vt:lpstr>Experiments</vt:lpstr>
      <vt:lpstr>Experiments</vt:lpstr>
      <vt:lpstr>Experiments</vt:lpstr>
      <vt:lpstr>Experiments</vt:lpstr>
      <vt:lpstr>Generative Adversarial Text to Image Synthesis, ICML 2016.</vt:lpstr>
      <vt:lpstr>Generative Adversarial Text to Image Synthesis</vt:lpstr>
      <vt:lpstr>Generative model</vt:lpstr>
      <vt:lpstr>GAN – text to image synthesis</vt:lpstr>
      <vt:lpstr>Conditional GAN</vt:lpstr>
      <vt:lpstr>Text-conditional GAN (naïve)</vt:lpstr>
      <vt:lpstr>Matching-aware discriminator</vt:lpstr>
      <vt:lpstr>Matching-aware Discriminator</vt:lpstr>
      <vt:lpstr>Learning with Manifold Interpolation</vt:lpstr>
      <vt:lpstr>Experiments</vt:lpstr>
      <vt:lpstr>Experiments</vt:lpstr>
      <vt:lpstr>Style Transfer</vt:lpstr>
      <vt:lpstr>Style Transfer</vt:lpstr>
      <vt:lpstr>Sentence Interpolation</vt:lpstr>
      <vt:lpstr>Pixel Level Domain Transfer, ECCV 2016.</vt:lpstr>
      <vt:lpstr>Domain transfer</vt:lpstr>
      <vt:lpstr>Whole architecture</vt:lpstr>
      <vt:lpstr>Dataset</vt:lpstr>
      <vt:lpstr>Results</vt:lpstr>
      <vt:lpstr>Results – varying input conditions</vt:lpstr>
      <vt:lpstr>Results – inverse setting</vt:lpstr>
      <vt:lpstr>Image to Image Translation</vt:lpstr>
      <vt:lpstr>Image to Image Translation</vt:lpstr>
      <vt:lpstr>Image to Image Translation</vt:lpstr>
      <vt:lpstr>Image to Image Translation</vt:lpstr>
      <vt:lpstr>Plug &amp; Play Generative Networks ArXiv 2016.</vt:lpstr>
      <vt:lpstr>Plug &amp; Play Generative Networks</vt:lpstr>
      <vt:lpstr>Plug &amp; Play Generative Networks</vt:lpstr>
      <vt:lpstr>Noiseless joint PPGN-h</vt:lpstr>
      <vt:lpstr>Noiseless joint PPGN-h</vt:lpstr>
      <vt:lpstr>PPGN results</vt:lpstr>
      <vt:lpstr>PPGN results</vt:lpstr>
      <vt:lpstr>Learning What and Where to Draw NIPS 2016.</vt:lpstr>
      <vt:lpstr>Motivation</vt:lpstr>
      <vt:lpstr>Bounding Box Control</vt:lpstr>
      <vt:lpstr>Bounding Box Control</vt:lpstr>
      <vt:lpstr>Bounding Box Control</vt:lpstr>
      <vt:lpstr>Keypoint-Conditional Control</vt:lpstr>
      <vt:lpstr>Keypoint-Conditional Control</vt:lpstr>
      <vt:lpstr>Keypoint-Conditional Control</vt:lpstr>
      <vt:lpstr>Experiments</vt:lpstr>
      <vt:lpstr>Experiments</vt:lpstr>
      <vt:lpstr>Experiments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1135</cp:revision>
  <dcterms:created xsi:type="dcterms:W3CDTF">2010-03-17T18:05:41Z</dcterms:created>
  <dcterms:modified xsi:type="dcterms:W3CDTF">2017-07-29T02:19:41Z</dcterms:modified>
</cp:coreProperties>
</file>